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72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AD2719-50D9-40B3-B373-95F63533753F}" v="1" dt="2026-07-19T20:16:05.6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nais, Olivier (FR)" userId="60b089c2-c614-42c5-9ed2-7d69b908a2a4" providerId="ADAL" clId="{8A9D184E-6D10-433F-8D56-698BE6C0DA39}"/>
    <pc:docChg chg="undo custSel addSld delSld modSld sldOrd">
      <pc:chgData name="Mornais, Olivier (FR)" userId="60b089c2-c614-42c5-9ed2-7d69b908a2a4" providerId="ADAL" clId="{8A9D184E-6D10-433F-8D56-698BE6C0DA39}" dt="2026-07-20T03:15:44.387" v="823" actId="1035"/>
      <pc:docMkLst>
        <pc:docMk/>
      </pc:docMkLst>
      <pc:sldChg chg="addSp modSp mod">
        <pc:chgData name="Mornais, Olivier (FR)" userId="60b089c2-c614-42c5-9ed2-7d69b908a2a4" providerId="ADAL" clId="{8A9D184E-6D10-433F-8D56-698BE6C0DA39}" dt="2026-07-19T20:24:16.376" v="812" actId="403"/>
        <pc:sldMkLst>
          <pc:docMk/>
          <pc:sldMk cId="0" sldId="256"/>
        </pc:sldMkLst>
        <pc:spChg chg="mod">
          <ac:chgData name="Mornais, Olivier (FR)" userId="60b089c2-c614-42c5-9ed2-7d69b908a2a4" providerId="ADAL" clId="{8A9D184E-6D10-433F-8D56-698BE6C0DA39}" dt="2026-07-15T06:25:29.883" v="71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5T06:25:15.949" v="33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24:16.376" v="812" actId="403"/>
          <ac:spMkLst>
            <pc:docMk/>
            <pc:sldMk cId="0" sldId="256"/>
            <ac:spMk id="10" creationId="{00000000-0000-0000-0000-000000000000}"/>
          </ac:spMkLst>
        </pc:spChg>
        <pc:picChg chg="add mod">
          <ac:chgData name="Mornais, Olivier (FR)" userId="60b089c2-c614-42c5-9ed2-7d69b908a2a4" providerId="ADAL" clId="{8A9D184E-6D10-433F-8D56-698BE6C0DA39}" dt="2026-07-15T06:47:08.718" v="457" actId="14100"/>
          <ac:picMkLst>
            <pc:docMk/>
            <pc:sldMk cId="0" sldId="256"/>
            <ac:picMk id="12" creationId="{81036567-6E4E-AC7F-4893-00EFE54B5AE2}"/>
          </ac:picMkLst>
        </pc:picChg>
      </pc:sldChg>
      <pc:sldChg chg="modSp mod">
        <pc:chgData name="Mornais, Olivier (FR)" userId="60b089c2-c614-42c5-9ed2-7d69b908a2a4" providerId="ADAL" clId="{8A9D184E-6D10-433F-8D56-698BE6C0DA39}" dt="2026-07-19T20:17:29.466" v="710" actId="20577"/>
        <pc:sldMkLst>
          <pc:docMk/>
          <pc:sldMk cId="0" sldId="257"/>
        </pc:sldMkLst>
        <pc:spChg chg="mod">
          <ac:chgData name="Mornais, Olivier (FR)" userId="60b089c2-c614-42c5-9ed2-7d69b908a2a4" providerId="ADAL" clId="{8A9D184E-6D10-433F-8D56-698BE6C0DA39}" dt="2026-07-19T20:17:29.466" v="710" actId="20577"/>
          <ac:spMkLst>
            <pc:docMk/>
            <pc:sldMk cId="0" sldId="257"/>
            <ac:spMk id="24" creationId="{00000000-0000-0000-0000-000000000000}"/>
          </ac:spMkLst>
        </pc:spChg>
      </pc:sldChg>
      <pc:sldChg chg="modSp mod modShow">
        <pc:chgData name="Mornais, Olivier (FR)" userId="60b089c2-c614-42c5-9ed2-7d69b908a2a4" providerId="ADAL" clId="{8A9D184E-6D10-433F-8D56-698BE6C0DA39}" dt="2026-07-19T20:19:02.466" v="720" actId="20577"/>
        <pc:sldMkLst>
          <pc:docMk/>
          <pc:sldMk cId="0" sldId="259"/>
        </pc:sldMkLst>
        <pc:spChg chg="mod">
          <ac:chgData name="Mornais, Olivier (FR)" userId="60b089c2-c614-42c5-9ed2-7d69b908a2a4" providerId="ADAL" clId="{8A9D184E-6D10-433F-8D56-698BE6C0DA39}" dt="2026-07-19T20:18:38.698" v="712" actId="20577"/>
          <ac:spMkLst>
            <pc:docMk/>
            <pc:sldMk cId="0" sldId="259"/>
            <ac:spMk id="8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18:55.216" v="719" actId="1035"/>
          <ac:spMkLst>
            <pc:docMk/>
            <pc:sldMk cId="0" sldId="259"/>
            <ac:spMk id="13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18:33.208" v="711" actId="20577"/>
          <ac:spMkLst>
            <pc:docMk/>
            <pc:sldMk cId="0" sldId="259"/>
            <ac:spMk id="18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19:02.466" v="720" actId="20577"/>
          <ac:spMkLst>
            <pc:docMk/>
            <pc:sldMk cId="0" sldId="259"/>
            <ac:spMk id="23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5T06:33:50.778" v="123" actId="20577"/>
          <ac:spMkLst>
            <pc:docMk/>
            <pc:sldMk cId="0" sldId="259"/>
            <ac:spMk id="25" creationId="{00000000-0000-0000-0000-000000000000}"/>
          </ac:spMkLst>
        </pc:spChg>
      </pc:sldChg>
      <pc:sldChg chg="modSp mod">
        <pc:chgData name="Mornais, Olivier (FR)" userId="60b089c2-c614-42c5-9ed2-7d69b908a2a4" providerId="ADAL" clId="{8A9D184E-6D10-433F-8D56-698BE6C0DA39}" dt="2026-07-19T20:20:59.878" v="738" actId="1038"/>
        <pc:sldMkLst>
          <pc:docMk/>
          <pc:sldMk cId="0" sldId="264"/>
        </pc:sldMkLst>
        <pc:spChg chg="mod">
          <ac:chgData name="Mornais, Olivier (FR)" userId="60b089c2-c614-42c5-9ed2-7d69b908a2a4" providerId="ADAL" clId="{8A9D184E-6D10-433F-8D56-698BE6C0DA39}" dt="2026-07-19T20:20:59.878" v="738" actId="1038"/>
          <ac:spMkLst>
            <pc:docMk/>
            <pc:sldMk cId="0" sldId="264"/>
            <ac:spMk id="10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20:59.878" v="738" actId="1038"/>
          <ac:spMkLst>
            <pc:docMk/>
            <pc:sldMk cId="0" sldId="264"/>
            <ac:spMk id="13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20:59.878" v="738" actId="1038"/>
          <ac:spMkLst>
            <pc:docMk/>
            <pc:sldMk cId="0" sldId="264"/>
            <ac:spMk id="16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20:59.878" v="738" actId="1038"/>
          <ac:spMkLst>
            <pc:docMk/>
            <pc:sldMk cId="0" sldId="264"/>
            <ac:spMk id="19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9T20:20:59.878" v="738" actId="1038"/>
          <ac:spMkLst>
            <pc:docMk/>
            <pc:sldMk cId="0" sldId="264"/>
            <ac:spMk id="22" creationId="{00000000-0000-0000-0000-000000000000}"/>
          </ac:spMkLst>
        </pc:spChg>
      </pc:sldChg>
      <pc:sldChg chg="del">
        <pc:chgData name="Mornais, Olivier (FR)" userId="60b089c2-c614-42c5-9ed2-7d69b908a2a4" providerId="ADAL" clId="{8A9D184E-6D10-433F-8D56-698BE6C0DA39}" dt="2026-07-19T20:20:04.838" v="721" actId="2696"/>
        <pc:sldMkLst>
          <pc:docMk/>
          <pc:sldMk cId="0" sldId="265"/>
        </pc:sldMkLst>
      </pc:sldChg>
      <pc:sldChg chg="modSp mod">
        <pc:chgData name="Mornais, Olivier (FR)" userId="60b089c2-c614-42c5-9ed2-7d69b908a2a4" providerId="ADAL" clId="{8A9D184E-6D10-433F-8D56-698BE6C0DA39}" dt="2026-07-15T06:39:38.300" v="416" actId="1035"/>
        <pc:sldMkLst>
          <pc:docMk/>
          <pc:sldMk cId="0" sldId="266"/>
        </pc:sldMkLst>
        <pc:spChg chg="mod">
          <ac:chgData name="Mornais, Olivier (FR)" userId="60b089c2-c614-42c5-9ed2-7d69b908a2a4" providerId="ADAL" clId="{8A9D184E-6D10-433F-8D56-698BE6C0DA39}" dt="2026-07-15T06:39:38.300" v="416" actId="1035"/>
          <ac:spMkLst>
            <pc:docMk/>
            <pc:sldMk cId="0" sldId="266"/>
            <ac:spMk id="16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5T06:38:49.374" v="363" actId="20577"/>
          <ac:spMkLst>
            <pc:docMk/>
            <pc:sldMk cId="0" sldId="266"/>
            <ac:spMk id="19" creationId="{00000000-0000-0000-0000-000000000000}"/>
          </ac:spMkLst>
        </pc:spChg>
        <pc:spChg chg="mod">
          <ac:chgData name="Mornais, Olivier (FR)" userId="60b089c2-c614-42c5-9ed2-7d69b908a2a4" providerId="ADAL" clId="{8A9D184E-6D10-433F-8D56-698BE6C0DA39}" dt="2026-07-15T06:39:34.332" v="410" actId="1035"/>
          <ac:spMkLst>
            <pc:docMk/>
            <pc:sldMk cId="0" sldId="266"/>
            <ac:spMk id="20" creationId="{00000000-0000-0000-0000-000000000000}"/>
          </ac:spMkLst>
        </pc:spChg>
      </pc:sldChg>
      <pc:sldChg chg="add">
        <pc:chgData name="Mornais, Olivier (FR)" userId="60b089c2-c614-42c5-9ed2-7d69b908a2a4" providerId="ADAL" clId="{8A9D184E-6D10-433F-8D56-698BE6C0DA39}" dt="2026-07-15T06:24:59.501" v="28" actId="2890"/>
        <pc:sldMkLst>
          <pc:docMk/>
          <pc:sldMk cId="2311961424" sldId="267"/>
        </pc:sldMkLst>
      </pc:sldChg>
      <pc:sldChg chg="addSp delSp modSp new mod setBg">
        <pc:chgData name="Mornais, Olivier (FR)" userId="60b089c2-c614-42c5-9ed2-7d69b908a2a4" providerId="ADAL" clId="{8A9D184E-6D10-433F-8D56-698BE6C0DA39}" dt="2026-07-19T20:16:25.518" v="708" actId="1036"/>
        <pc:sldMkLst>
          <pc:docMk/>
          <pc:sldMk cId="1741098526" sldId="268"/>
        </pc:sldMkLst>
        <pc:spChg chg="add">
          <ac:chgData name="Mornais, Olivier (FR)" userId="60b089c2-c614-42c5-9ed2-7d69b908a2a4" providerId="ADAL" clId="{8A9D184E-6D10-433F-8D56-698BE6C0DA39}" dt="2026-07-15T06:27:53.925" v="91" actId="26606"/>
          <ac:spMkLst>
            <pc:docMk/>
            <pc:sldMk cId="1741098526" sldId="268"/>
            <ac:spMk id="34" creationId="{3DAD86CA-8235-409B-982B-5E7A033E2392}"/>
          </ac:spMkLst>
        </pc:spChg>
        <pc:spChg chg="add">
          <ac:chgData name="Mornais, Olivier (FR)" userId="60b089c2-c614-42c5-9ed2-7d69b908a2a4" providerId="ADAL" clId="{8A9D184E-6D10-433F-8D56-698BE6C0DA39}" dt="2026-07-15T06:27:53.925" v="91" actId="26606"/>
          <ac:spMkLst>
            <pc:docMk/>
            <pc:sldMk cId="1741098526" sldId="268"/>
            <ac:spMk id="35" creationId="{9F234FBA-3501-47B4-AE0C-AA4AFBC8F603}"/>
          </ac:spMkLst>
        </pc:spChg>
        <pc:spChg chg="add">
          <ac:chgData name="Mornais, Olivier (FR)" userId="60b089c2-c614-42c5-9ed2-7d69b908a2a4" providerId="ADAL" clId="{8A9D184E-6D10-433F-8D56-698BE6C0DA39}" dt="2026-07-15T06:27:53.925" v="91" actId="26606"/>
          <ac:spMkLst>
            <pc:docMk/>
            <pc:sldMk cId="1741098526" sldId="268"/>
            <ac:spMk id="36" creationId="{B5EF893B-0491-416E-9D33-BADE9600792A}"/>
          </ac:spMkLst>
        </pc:spChg>
        <pc:grpChg chg="add mod">
          <ac:chgData name="Mornais, Olivier (FR)" userId="60b089c2-c614-42c5-9ed2-7d69b908a2a4" providerId="ADAL" clId="{8A9D184E-6D10-433F-8D56-698BE6C0DA39}" dt="2026-07-19T20:16:25.518" v="708" actId="1036"/>
          <ac:grpSpMkLst>
            <pc:docMk/>
            <pc:sldMk cId="1741098526" sldId="268"/>
            <ac:grpSpMk id="9" creationId="{B45139E1-564F-1E33-88B6-B8402B29CC5D}"/>
          </ac:grpSpMkLst>
        </pc:grpChg>
        <pc:picChg chg="add del mod ord">
          <ac:chgData name="Mornais, Olivier (FR)" userId="60b089c2-c614-42c5-9ed2-7d69b908a2a4" providerId="ADAL" clId="{8A9D184E-6D10-433F-8D56-698BE6C0DA39}" dt="2026-07-19T20:14:58.689" v="615" actId="478"/>
          <ac:picMkLst>
            <pc:docMk/>
            <pc:sldMk cId="1741098526" sldId="268"/>
            <ac:picMk id="3" creationId="{D4C7F730-8273-D8E0-8789-465B80186653}"/>
          </ac:picMkLst>
        </pc:picChg>
        <pc:picChg chg="add del mod">
          <ac:chgData name="Mornais, Olivier (FR)" userId="60b089c2-c614-42c5-9ed2-7d69b908a2a4" providerId="ADAL" clId="{8A9D184E-6D10-433F-8D56-698BE6C0DA39}" dt="2026-07-19T20:14:14.850" v="608" actId="478"/>
          <ac:picMkLst>
            <pc:docMk/>
            <pc:sldMk cId="1741098526" sldId="268"/>
            <ac:picMk id="5" creationId="{0793FECD-1934-CEF6-7498-1F8ECADEC194}"/>
          </ac:picMkLst>
        </pc:picChg>
        <pc:picChg chg="add mod">
          <ac:chgData name="Mornais, Olivier (FR)" userId="60b089c2-c614-42c5-9ed2-7d69b908a2a4" providerId="ADAL" clId="{8A9D184E-6D10-433F-8D56-698BE6C0DA39}" dt="2026-07-19T20:16:05.632" v="658" actId="164"/>
          <ac:picMkLst>
            <pc:docMk/>
            <pc:sldMk cId="1741098526" sldId="268"/>
            <ac:picMk id="6" creationId="{8728349C-8890-3A77-EC8A-C07919DCF787}"/>
          </ac:picMkLst>
        </pc:picChg>
        <pc:picChg chg="add mod">
          <ac:chgData name="Mornais, Olivier (FR)" userId="60b089c2-c614-42c5-9ed2-7d69b908a2a4" providerId="ADAL" clId="{8A9D184E-6D10-433F-8D56-698BE6C0DA39}" dt="2026-07-19T20:16:05.632" v="658" actId="164"/>
          <ac:picMkLst>
            <pc:docMk/>
            <pc:sldMk cId="1741098526" sldId="268"/>
            <ac:picMk id="8" creationId="{987D7D83-4816-A9F9-9A90-66BFDC6F78C7}"/>
          </ac:picMkLst>
        </pc:picChg>
        <pc:cxnChg chg="add">
          <ac:chgData name="Mornais, Olivier (FR)" userId="60b089c2-c614-42c5-9ed2-7d69b908a2a4" providerId="ADAL" clId="{8A9D184E-6D10-433F-8D56-698BE6C0DA39}" dt="2026-07-15T06:27:53.925" v="91" actId="26606"/>
          <ac:cxnSpMkLst>
            <pc:docMk/>
            <pc:sldMk cId="1741098526" sldId="268"/>
            <ac:cxnSpMk id="37" creationId="{469F4FF8-F8B0-4630-BA1B-0D8B324CD5FF}"/>
          </ac:cxnSpMkLst>
        </pc:cxnChg>
      </pc:sldChg>
      <pc:sldChg chg="addSp delSp modSp add del mod">
        <pc:chgData name="Mornais, Olivier (FR)" userId="60b089c2-c614-42c5-9ed2-7d69b908a2a4" providerId="ADAL" clId="{8A9D184E-6D10-433F-8D56-698BE6C0DA39}" dt="2026-07-19T20:16:41.817" v="709" actId="2696"/>
        <pc:sldMkLst>
          <pc:docMk/>
          <pc:sldMk cId="2831333466" sldId="269"/>
        </pc:sldMkLst>
      </pc:sldChg>
      <pc:sldChg chg="addSp delSp modSp add del mod">
        <pc:chgData name="Mornais, Olivier (FR)" userId="60b089c2-c614-42c5-9ed2-7d69b908a2a4" providerId="ADAL" clId="{8A9D184E-6D10-433F-8D56-698BE6C0DA39}" dt="2026-07-19T18:45:37.200" v="600" actId="2696"/>
        <pc:sldMkLst>
          <pc:docMk/>
          <pc:sldMk cId="433848229" sldId="270"/>
        </pc:sldMkLst>
      </pc:sldChg>
      <pc:sldChg chg="addSp modSp add del mod ord">
        <pc:chgData name="Mornais, Olivier (FR)" userId="60b089c2-c614-42c5-9ed2-7d69b908a2a4" providerId="ADAL" clId="{8A9D184E-6D10-433F-8D56-698BE6C0DA39}" dt="2026-07-19T18:45:35.099" v="599" actId="2696"/>
        <pc:sldMkLst>
          <pc:docMk/>
          <pc:sldMk cId="1955415004" sldId="271"/>
        </pc:sldMkLst>
      </pc:sldChg>
      <pc:sldChg chg="addSp delSp modSp new mod setBg">
        <pc:chgData name="Mornais, Olivier (FR)" userId="60b089c2-c614-42c5-9ed2-7d69b908a2a4" providerId="ADAL" clId="{8A9D184E-6D10-433F-8D56-698BE6C0DA39}" dt="2026-07-20T03:15:44.387" v="823" actId="1035"/>
        <pc:sldMkLst>
          <pc:docMk/>
          <pc:sldMk cId="83437302" sldId="272"/>
        </pc:sldMkLst>
        <pc:spChg chg="add mod">
          <ac:chgData name="Mornais, Olivier (FR)" userId="60b089c2-c614-42c5-9ed2-7d69b908a2a4" providerId="ADAL" clId="{8A9D184E-6D10-433F-8D56-698BE6C0DA39}" dt="2026-07-15T06:49:49.879" v="491" actId="14100"/>
          <ac:spMkLst>
            <pc:docMk/>
            <pc:sldMk cId="83437302" sldId="272"/>
            <ac:spMk id="2" creationId="{E9304ED1-19E0-7266-40FA-40CF527A3E11}"/>
          </ac:spMkLst>
        </pc:spChg>
        <pc:spChg chg="add">
          <ac:chgData name="Mornais, Olivier (FR)" userId="60b089c2-c614-42c5-9ed2-7d69b908a2a4" providerId="ADAL" clId="{8A9D184E-6D10-433F-8D56-698BE6C0DA39}" dt="2026-07-15T06:40:31.278" v="436" actId="26606"/>
          <ac:spMkLst>
            <pc:docMk/>
            <pc:sldMk cId="83437302" sldId="272"/>
            <ac:spMk id="11" creationId="{871AEA07-1E14-44B4-8E55-64EF049CD66F}"/>
          </ac:spMkLst>
        </pc:spChg>
        <pc:spChg chg="add">
          <ac:chgData name="Mornais, Olivier (FR)" userId="60b089c2-c614-42c5-9ed2-7d69b908a2a4" providerId="ADAL" clId="{8A9D184E-6D10-433F-8D56-698BE6C0DA39}" dt="2026-07-15T06:40:31.278" v="436" actId="26606"/>
          <ac:spMkLst>
            <pc:docMk/>
            <pc:sldMk cId="83437302" sldId="272"/>
            <ac:spMk id="16" creationId="{4522B21E-B2B9-4C72-9A71-C87EFD137480}"/>
          </ac:spMkLst>
        </pc:spChg>
        <pc:spChg chg="add">
          <ac:chgData name="Mornais, Olivier (FR)" userId="60b089c2-c614-42c5-9ed2-7d69b908a2a4" providerId="ADAL" clId="{8A9D184E-6D10-433F-8D56-698BE6C0DA39}" dt="2026-07-15T06:40:31.278" v="436" actId="26606"/>
          <ac:spMkLst>
            <pc:docMk/>
            <pc:sldMk cId="83437302" sldId="272"/>
            <ac:spMk id="17" creationId="{5EB7D2A2-F448-44D4-938C-DC84CBCB3B1E}"/>
          </ac:spMkLst>
        </pc:spChg>
        <pc:picChg chg="add mod">
          <ac:chgData name="Mornais, Olivier (FR)" userId="60b089c2-c614-42c5-9ed2-7d69b908a2a4" providerId="ADAL" clId="{8A9D184E-6D10-433F-8D56-698BE6C0DA39}" dt="2026-07-20T03:15:44.387" v="823" actId="1035"/>
          <ac:picMkLst>
            <pc:docMk/>
            <pc:sldMk cId="83437302" sldId="272"/>
            <ac:picMk id="4" creationId="{C1073D64-86E7-8790-750D-A28B246CF1D1}"/>
          </ac:picMkLst>
        </pc:picChg>
        <pc:picChg chg="add del mod ord">
          <ac:chgData name="Mornais, Olivier (FR)" userId="60b089c2-c614-42c5-9ed2-7d69b908a2a4" providerId="ADAL" clId="{8A9D184E-6D10-433F-8D56-698BE6C0DA39}" dt="2026-07-20T03:15:27.855" v="813" actId="478"/>
          <ac:picMkLst>
            <pc:docMk/>
            <pc:sldMk cId="83437302" sldId="272"/>
            <ac:picMk id="6" creationId="{0978D9B3-02E4-4F6A-88F3-967C56FF4CC7}"/>
          </ac:picMkLst>
        </pc:picChg>
        <pc:picChg chg="add mod">
          <ac:chgData name="Mornais, Olivier (FR)" userId="60b089c2-c614-42c5-9ed2-7d69b908a2a4" providerId="ADAL" clId="{8A9D184E-6D10-433F-8D56-698BE6C0DA39}" dt="2026-07-15T06:48:56.912" v="478" actId="1076"/>
          <ac:picMkLst>
            <pc:docMk/>
            <pc:sldMk cId="83437302" sldId="272"/>
            <ac:picMk id="21" creationId="{4362A50C-4265-A885-F25B-4FDE6E37D5A8}"/>
          </ac:picMkLst>
        </pc:picChg>
        <pc:picChg chg="add mod">
          <ac:chgData name="Mornais, Olivier (FR)" userId="60b089c2-c614-42c5-9ed2-7d69b908a2a4" providerId="ADAL" clId="{8A9D184E-6D10-433F-8D56-698BE6C0DA39}" dt="2026-07-15T06:50:36.939" v="517" actId="1035"/>
          <ac:picMkLst>
            <pc:docMk/>
            <pc:sldMk cId="83437302" sldId="272"/>
            <ac:picMk id="23" creationId="{12F2EBC0-CEC5-88F1-57D9-BF89A2BCC91A}"/>
          </ac:picMkLst>
        </pc:picChg>
        <pc:picChg chg="add mod">
          <ac:chgData name="Mornais, Olivier (FR)" userId="60b089c2-c614-42c5-9ed2-7d69b908a2a4" providerId="ADAL" clId="{8A9D184E-6D10-433F-8D56-698BE6C0DA39}" dt="2026-07-15T06:50:50.352" v="527" actId="1038"/>
          <ac:picMkLst>
            <pc:docMk/>
            <pc:sldMk cId="83437302" sldId="272"/>
            <ac:picMk id="25" creationId="{ECC25EA9-0A7B-DC31-8254-76CAD578F9FE}"/>
          </ac:picMkLst>
        </pc:picChg>
        <pc:cxnChg chg="add">
          <ac:chgData name="Mornais, Olivier (FR)" userId="60b089c2-c614-42c5-9ed2-7d69b908a2a4" providerId="ADAL" clId="{8A9D184E-6D10-433F-8D56-698BE6C0DA39}" dt="2026-07-15T06:40:31.278" v="436" actId="26606"/>
          <ac:cxnSpMkLst>
            <pc:docMk/>
            <pc:sldMk cId="83437302" sldId="272"/>
            <ac:cxnSpMk id="13" creationId="{F7C8EA93-3210-4C62-99E9-153C275E3A87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Réel</c:v>
                </c:pt>
              </c:strCache>
            </c:strRef>
          </c:tx>
          <c:spPr>
            <a:ln w="38100" cap="flat">
              <a:solidFill>
                <a:srgbClr val="1F8A4C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F8A4C"/>
              </a:solidFill>
              <a:ln w="9525" cap="flat">
                <a:solidFill>
                  <a:srgbClr val="1F8A4C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11:00</c:v>
                </c:pt>
                <c:pt idx="1">
                  <c:v>11:15</c:v>
                </c:pt>
                <c:pt idx="2">
                  <c:v>11:30</c:v>
                </c:pt>
                <c:pt idx="3">
                  <c:v>11:45</c:v>
                </c:pt>
                <c:pt idx="4">
                  <c:v>12:00</c:v>
                </c:pt>
                <c:pt idx="5">
                  <c:v>12:15</c:v>
                </c:pt>
                <c:pt idx="6">
                  <c:v>12:30</c:v>
                </c:pt>
                <c:pt idx="7">
                  <c:v>12:45</c:v>
                </c:pt>
                <c:pt idx="8">
                  <c:v>13:00</c:v>
                </c:pt>
                <c:pt idx="9">
                  <c:v>13:15</c:v>
                </c:pt>
                <c:pt idx="10">
                  <c:v>13:30</c:v>
                </c:pt>
                <c:pt idx="11">
                  <c:v>13:45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14</c:v>
                </c:pt>
                <c:pt idx="1">
                  <c:v>20</c:v>
                </c:pt>
                <c:pt idx="2">
                  <c:v>27</c:v>
                </c:pt>
                <c:pt idx="3">
                  <c:v>31</c:v>
                </c:pt>
                <c:pt idx="4">
                  <c:v>38</c:v>
                </c:pt>
                <c:pt idx="5">
                  <c:v>42</c:v>
                </c:pt>
                <c:pt idx="6">
                  <c:v>40</c:v>
                </c:pt>
                <c:pt idx="7">
                  <c:v>36</c:v>
                </c:pt>
                <c:pt idx="8">
                  <c:v>30</c:v>
                </c:pt>
                <c:pt idx="9">
                  <c:v>24</c:v>
                </c:pt>
                <c:pt idx="10">
                  <c:v>18</c:v>
                </c:pt>
                <c:pt idx="11">
                  <c:v>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509-49F0-A29E-B54E39E8DE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Prévision S+1</c:v>
                </c:pt>
              </c:strCache>
            </c:strRef>
          </c:tx>
          <c:spPr>
            <a:ln w="38100" cap="flat">
              <a:solidFill>
                <a:srgbClr val="C8102E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8102E"/>
              </a:solidFill>
              <a:ln w="9525" cap="flat">
                <a:solidFill>
                  <a:srgbClr val="C8102E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11:00</c:v>
                </c:pt>
                <c:pt idx="1">
                  <c:v>11:15</c:v>
                </c:pt>
                <c:pt idx="2">
                  <c:v>11:30</c:v>
                </c:pt>
                <c:pt idx="3">
                  <c:v>11:45</c:v>
                </c:pt>
                <c:pt idx="4">
                  <c:v>12:00</c:v>
                </c:pt>
                <c:pt idx="5">
                  <c:v>12:15</c:v>
                </c:pt>
                <c:pt idx="6">
                  <c:v>12:30</c:v>
                </c:pt>
                <c:pt idx="7">
                  <c:v>12:45</c:v>
                </c:pt>
                <c:pt idx="8">
                  <c:v>13:00</c:v>
                </c:pt>
                <c:pt idx="9">
                  <c:v>13:15</c:v>
                </c:pt>
                <c:pt idx="10">
                  <c:v>13:30</c:v>
                </c:pt>
                <c:pt idx="11">
                  <c:v>13:45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14</c:v>
                </c:pt>
                <c:pt idx="1">
                  <c:v>21</c:v>
                </c:pt>
                <c:pt idx="2">
                  <c:v>30</c:v>
                </c:pt>
                <c:pt idx="3">
                  <c:v>36</c:v>
                </c:pt>
                <c:pt idx="4">
                  <c:v>41</c:v>
                </c:pt>
                <c:pt idx="5">
                  <c:v>45</c:v>
                </c:pt>
                <c:pt idx="6">
                  <c:v>43</c:v>
                </c:pt>
                <c:pt idx="7">
                  <c:v>41</c:v>
                </c:pt>
                <c:pt idx="8">
                  <c:v>32</c:v>
                </c:pt>
                <c:pt idx="9">
                  <c:v>28</c:v>
                </c:pt>
                <c:pt idx="10">
                  <c:v>19</c:v>
                </c:pt>
                <c:pt idx="11">
                  <c:v>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509-49F0-A29E-B54E39E8DE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5110A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A544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50"/>
          <c:min val="0"/>
        </c:scaling>
        <c:delete val="0"/>
        <c:axPos val="l"/>
        <c:majorGridlines>
          <c:spPr>
            <a:ln w="12700" cap="flat">
              <a:solidFill>
                <a:srgbClr val="DDD6C6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15110A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544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5110A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07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Présentation de GPS Manager à l'équipe, du point de vue utilisateur. Le fil rouge : le potentiel mesuré pendant un quart devient la prévision de la semaine suivante (S+1).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Deux automatismes clés : (1) l'app hiérarchise les quarts d'heure par sévérité sans saisie supplémentaire ; (2) le débrief (points forts / axes → cause → action) génère le plan d'action qui ressort tout seul au quart suivant. On ne repart jamais de zéro.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Message de clôture. Trois idées à emporter : on casse le cercle vicieux, un quart tient en 3 gestes, et on partage un vocabulaire commun. La phrase jaune est le slogan à retenir.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C4533-3D9F-55F7-CE58-B7F9AB6CC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006FC2-AE2C-79E4-598F-69D209F635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C8DC85-4F32-AD0F-0D87-394F89655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Présentation de GPS Manager à l'équipe, du point de vue utilisateur. Le fil rouge : le potentiel mesuré pendant un quart devient la prévision de la semaine suivante (S+1).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5DE9D-4659-AD0F-CE4C-76D0CA8D3F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82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cœur du problème : sous-estimation → sous-effectif → transactions plafonnées → prévision toujours basse. C'est ce cercle que GPS Manager casse.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L'idée fondatrice de GPS Manager : le potentiel mesuré n'est pas une perte comptable, c'est la donnée qui alimente la prévision S+1. C'est le cercle vertueux qui remplace le cercle vicieux.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vocabulaire est strict et volontaire : il garantit qu'on parle tous de la même chose entre managers, consultants et national.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colonne vertébrale de l'outil : trois écrans qui s'enchaînent. Préparation avant le service, rush pendant, analyse après. Les couleurs (jaune / rouge / vert) se retrouvent partout dans l'app.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préparation : on pose le cadre, on saisit la prévision créneau par créneau, l'effectif, et surtout le plan d'action du dernier quart ressort automatiquement (📌). C'est là que la boucle analyse → préparation se referme.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cœur de l'outil. Pour chaque quart d'heure écoulé, on relève : zones de danger + ruptures, temps d'initiation, temps de service, transactions réelles, et le potentiel (attente non servie sur 3 sources). Les 3 photos clés — Look &amp; Cook, Quad, Dashboard — cadrent le relevé.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L'analyse rend visible l'écart : le total réel (282) plafonne près du prévu (283), mais avec le potentiel on aurait pu faire 304. Les +22 transactions manquées sont le chiffre à reporter sur la prévision S+1. C'est le geste qui casse le cercle vicieux.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40080"/>
            <a:ext cx="1051560" cy="1051560"/>
          </a:xfrm>
          <a:prstGeom prst="roundRect">
            <a:avLst>
              <a:gd name="adj" fmla="val 7826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3" name="Image 0" descr="icons/compass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143" y="871423"/>
            <a:ext cx="588874" cy="5888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65960" y="786384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FFBC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OUTIL DE PARTAGE D’EXPERIENCE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85800" y="2148840"/>
            <a:ext cx="8869680" cy="1691640"/>
          </a:xfrm>
          <a:prstGeom prst="roundRect">
            <a:avLst>
              <a:gd name="adj" fmla="val 4865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889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3"/>
          <p:cNvSpPr/>
          <p:nvPr/>
        </p:nvSpPr>
        <p:spPr>
          <a:xfrm>
            <a:off x="960120" y="2286000"/>
            <a:ext cx="84124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600" b="1" kern="0" spc="50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GPS NORD</a:t>
            </a:r>
            <a:endParaRPr lang="en-US" sz="6600" dirty="0"/>
          </a:p>
        </p:txBody>
      </p:sp>
      <p:sp>
        <p:nvSpPr>
          <p:cNvPr id="7" name="Text 4"/>
          <p:cNvSpPr/>
          <p:nvPr/>
        </p:nvSpPr>
        <p:spPr>
          <a:xfrm>
            <a:off x="731520" y="41605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Piloter le quart. Transformer le potentiel en prévision.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731520" y="4892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potentiel d'aujourd'hui devient la prévision de la semaine prochaine.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85800" y="5806440"/>
            <a:ext cx="4480560" cy="566928"/>
          </a:xfrm>
          <a:prstGeom prst="roundRect">
            <a:avLst>
              <a:gd name="adj" fmla="val 14516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508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868680" y="5806440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https://gpsnord.com</a:t>
            </a:r>
            <a:endParaRPr lang="en-US" sz="1600" dirty="0">
              <a:solidFill>
                <a:srgbClr val="FFFF00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1036567-6E4E-AC7F-4893-00EFE54B5A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833" y="320039"/>
            <a:ext cx="3753852" cy="3334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1F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ÉTAPE 3 · APRÈS LE SERVICE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 — ce que le quart révèle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6720840" cy="4663440"/>
          </a:xfrm>
          <a:prstGeom prst="roundRect">
            <a:avLst>
              <a:gd name="adj" fmla="val 1765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960120" y="1600200"/>
            <a:ext cx="6217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Réel vs Prévision S+1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0120" y="1993392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L'écart rouge au-dessus du vert = le potentiel manqué du créneau.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914400" y="2331720"/>
          <a:ext cx="6309360" cy="361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hape 5"/>
          <p:cNvSpPr/>
          <p:nvPr/>
        </p:nvSpPr>
        <p:spPr>
          <a:xfrm>
            <a:off x="7635240" y="1417320"/>
            <a:ext cx="3904488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7891272" y="1417320"/>
            <a:ext cx="2286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prévu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9985248" y="1417320"/>
            <a:ext cx="1298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0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283</a:t>
            </a:r>
            <a:endParaRPr lang="en-US" sz="3000" dirty="0"/>
          </a:p>
        </p:txBody>
      </p:sp>
      <p:sp>
        <p:nvSpPr>
          <p:cNvPr id="11" name="Shape 8"/>
          <p:cNvSpPr/>
          <p:nvPr/>
        </p:nvSpPr>
        <p:spPr>
          <a:xfrm>
            <a:off x="7635240" y="2404872"/>
            <a:ext cx="3904488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7891272" y="2404872"/>
            <a:ext cx="2286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réel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9985248" y="2404872"/>
            <a:ext cx="1298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0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282</a:t>
            </a:r>
            <a:endParaRPr lang="en-US" sz="3000" dirty="0"/>
          </a:p>
        </p:txBody>
      </p:sp>
      <p:sp>
        <p:nvSpPr>
          <p:cNvPr id="14" name="Shape 11"/>
          <p:cNvSpPr/>
          <p:nvPr/>
        </p:nvSpPr>
        <p:spPr>
          <a:xfrm>
            <a:off x="7635240" y="3392424"/>
            <a:ext cx="3904488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7891272" y="3392424"/>
            <a:ext cx="2286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avec potentiel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9985248" y="3392424"/>
            <a:ext cx="12984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000" b="1" dirty="0">
                <a:solidFill>
                  <a:srgbClr val="1F8A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304</a:t>
            </a:r>
            <a:endParaRPr lang="en-US" sz="3000" dirty="0"/>
          </a:p>
        </p:txBody>
      </p:sp>
      <p:sp>
        <p:nvSpPr>
          <p:cNvPr id="17" name="Shape 14"/>
          <p:cNvSpPr/>
          <p:nvPr/>
        </p:nvSpPr>
        <p:spPr>
          <a:xfrm>
            <a:off x="7635240" y="4379976"/>
            <a:ext cx="3904488" cy="1600200"/>
          </a:xfrm>
          <a:prstGeom prst="roundRect">
            <a:avLst>
              <a:gd name="adj" fmla="val 5143"/>
            </a:avLst>
          </a:prstGeom>
          <a:solidFill>
            <a:srgbClr val="C8102E"/>
          </a:solidFill>
          <a:ln w="34925">
            <a:solidFill>
              <a:srgbClr val="15110A"/>
            </a:solidFill>
            <a:prstDash val="solid"/>
          </a:ln>
          <a:effectLst>
            <a:outerShdw blurRad="101600" dist="762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7891272" y="4544568"/>
            <a:ext cx="344728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+22</a:t>
            </a:r>
            <a:endParaRPr lang="en-US" sz="4600" dirty="0"/>
          </a:p>
        </p:txBody>
      </p:sp>
      <p:sp>
        <p:nvSpPr>
          <p:cNvPr id="19" name="Text 16"/>
          <p:cNvSpPr/>
          <p:nvPr/>
        </p:nvSpPr>
        <p:spPr>
          <a:xfrm>
            <a:off x="7891272" y="5312664"/>
            <a:ext cx="3447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transactions manquées → à reporter sur la prévision S+1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REPÉRER · COMPRENDRE · DÉCIDER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L'analyse trie le travail pour toi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5349240" cy="4663440"/>
          </a:xfrm>
          <a:prstGeom prst="roundRect">
            <a:avLst>
              <a:gd name="adj" fmla="val 1765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icons/danger_rou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164592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164592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Zones de danger rencontrées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960120" y="219456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Sans aucune saisie en plus, l'outil classe les ¼h du plus critique au moins.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960120" y="2889504"/>
            <a:ext cx="256032" cy="256032"/>
          </a:xfrm>
          <a:prstGeom prst="ellipse">
            <a:avLst/>
          </a:prstGeom>
          <a:solidFill>
            <a:srgbClr val="C8102E"/>
          </a:solidFill>
          <a:ln w="19050">
            <a:solidFill>
              <a:srgbClr val="15110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1371600" y="283464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Critique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436622" y="283464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potentiel + rupture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960120" y="3511296"/>
            <a:ext cx="256032" cy="256032"/>
          </a:xfrm>
          <a:prstGeom prst="ellipse">
            <a:avLst/>
          </a:prstGeom>
          <a:solidFill>
            <a:srgbClr val="E07A00"/>
          </a:solidFill>
          <a:ln w="19050">
            <a:solidFill>
              <a:srgbClr val="15110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1371600" y="3456432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Grave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3436622" y="345643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potentiel + zone de danger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960120" y="4133088"/>
            <a:ext cx="256032" cy="256032"/>
          </a:xfrm>
          <a:prstGeom prst="ellipse">
            <a:avLst/>
          </a:prstGeom>
          <a:solidFill>
            <a:srgbClr val="FFBC0D"/>
          </a:solidFill>
          <a:ln w="19050">
            <a:solidFill>
              <a:srgbClr val="15110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1371600" y="4078224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À surveiller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3436622" y="407822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potentiel + service ralenti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0120" y="4754880"/>
            <a:ext cx="256032" cy="256032"/>
          </a:xfrm>
          <a:prstGeom prst="ellipse">
            <a:avLst/>
          </a:prstGeom>
          <a:solidFill>
            <a:srgbClr val="2F6FB0"/>
          </a:solidFill>
          <a:ln w="19050">
            <a:solidFill>
              <a:srgbClr val="15110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1371600" y="4700016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Inexpliqué côté cuisine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3436622" y="4700016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potentiel seul → chercher la source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960120" y="5376672"/>
            <a:ext cx="256032" cy="256032"/>
          </a:xfrm>
          <a:prstGeom prst="ellipse">
            <a:avLst/>
          </a:prstGeom>
          <a:solidFill>
            <a:srgbClr val="9A9384"/>
          </a:solidFill>
          <a:ln w="19050">
            <a:solidFill>
              <a:srgbClr val="15110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8"/>
          <p:cNvSpPr/>
          <p:nvPr/>
        </p:nvSpPr>
        <p:spPr>
          <a:xfrm>
            <a:off x="1371600" y="532180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 de peur que de mal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3436622" y="5321808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souci sans conséquence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6172200" y="1417320"/>
            <a:ext cx="5367528" cy="4663440"/>
          </a:xfrm>
          <a:prstGeom prst="roundRect">
            <a:avLst>
              <a:gd name="adj" fmla="val 1765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Text 21"/>
          <p:cNvSpPr/>
          <p:nvPr/>
        </p:nvSpPr>
        <p:spPr>
          <a:xfrm>
            <a:off x="6446520" y="164592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débrief du quart</a:t>
            </a:r>
            <a:endParaRPr lang="en-US" sz="1650" dirty="0"/>
          </a:p>
        </p:txBody>
      </p:sp>
      <p:sp>
        <p:nvSpPr>
          <p:cNvPr id="25" name="Shape 22"/>
          <p:cNvSpPr/>
          <p:nvPr/>
        </p:nvSpPr>
        <p:spPr>
          <a:xfrm>
            <a:off x="6446520" y="2240280"/>
            <a:ext cx="4818888" cy="777240"/>
          </a:xfrm>
          <a:prstGeom prst="roundRect">
            <a:avLst>
              <a:gd name="adj" fmla="val 10588"/>
            </a:avLst>
          </a:prstGeom>
          <a:solidFill>
            <a:srgbClr val="ECE5D4"/>
          </a:solidFill>
          <a:ln w="34925">
            <a:solidFill>
              <a:srgbClr val="15110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6" name="Image 1" descr="icons/check_ver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968" y="2404872"/>
            <a:ext cx="438912" cy="438912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7178040" y="228600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F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fort</a:t>
            </a:r>
            <a:endParaRPr lang="en-US" sz="1450" dirty="0"/>
          </a:p>
        </p:txBody>
      </p:sp>
      <p:sp>
        <p:nvSpPr>
          <p:cNvPr id="28" name="Text 24"/>
          <p:cNvSpPr/>
          <p:nvPr/>
        </p:nvSpPr>
        <p:spPr>
          <a:xfrm>
            <a:off x="7178040" y="265176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qui a bien marché, à garder.</a:t>
            </a:r>
            <a:endParaRPr lang="en-US" sz="1200" dirty="0"/>
          </a:p>
        </p:txBody>
      </p:sp>
      <p:sp>
        <p:nvSpPr>
          <p:cNvPr id="29" name="Shape 25"/>
          <p:cNvSpPr/>
          <p:nvPr/>
        </p:nvSpPr>
        <p:spPr>
          <a:xfrm>
            <a:off x="6446520" y="3154680"/>
            <a:ext cx="4818888" cy="1051560"/>
          </a:xfrm>
          <a:prstGeom prst="roundRect">
            <a:avLst>
              <a:gd name="adj" fmla="val 7826"/>
            </a:avLst>
          </a:prstGeom>
          <a:solidFill>
            <a:srgbClr val="ECE5D4"/>
          </a:solidFill>
          <a:ln w="34925">
            <a:solidFill>
              <a:srgbClr val="15110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0" name="Image 2" descr="icons/wrench_rou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1968" y="3310128"/>
            <a:ext cx="420624" cy="420624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7150608" y="3200400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Axe d'amélioration</a:t>
            </a:r>
            <a:endParaRPr lang="en-US" sz="1450" dirty="0"/>
          </a:p>
        </p:txBody>
      </p:sp>
      <p:sp>
        <p:nvSpPr>
          <p:cNvPr id="32" name="Text 27"/>
          <p:cNvSpPr/>
          <p:nvPr/>
        </p:nvSpPr>
        <p:spPr>
          <a:xfrm>
            <a:off x="7150608" y="3566160"/>
            <a:ext cx="3977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précise la cause (effectif, formation, process…) puis une action concrète.</a:t>
            </a:r>
            <a:endParaRPr lang="en-US" sz="1200" dirty="0"/>
          </a:p>
        </p:txBody>
      </p:sp>
      <p:sp>
        <p:nvSpPr>
          <p:cNvPr id="33" name="Text 28"/>
          <p:cNvSpPr/>
          <p:nvPr/>
        </p:nvSpPr>
        <p:spPr>
          <a:xfrm>
            <a:off x="8686800" y="4206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↓</a:t>
            </a:r>
            <a:endParaRPr lang="en-US" sz="2200" dirty="0"/>
          </a:p>
        </p:txBody>
      </p:sp>
      <p:sp>
        <p:nvSpPr>
          <p:cNvPr id="34" name="Shape 29"/>
          <p:cNvSpPr/>
          <p:nvPr/>
        </p:nvSpPr>
        <p:spPr>
          <a:xfrm>
            <a:off x="6446520" y="4572000"/>
            <a:ext cx="4818888" cy="1280160"/>
          </a:xfrm>
          <a:prstGeom prst="roundRect">
            <a:avLst>
              <a:gd name="adj" fmla="val 6429"/>
            </a:avLst>
          </a:prstGeom>
          <a:solidFill>
            <a:srgbClr val="1F8A4C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35" name="Image 3" descr="icons/pin_pap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5120" y="4800600"/>
            <a:ext cx="384048" cy="384048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7178040" y="4736592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d'action du prochain quart</a:t>
            </a:r>
            <a:endParaRPr lang="en-US" sz="1450" dirty="0"/>
          </a:p>
        </p:txBody>
      </p:sp>
      <p:sp>
        <p:nvSpPr>
          <p:cNvPr id="37" name="Text 31"/>
          <p:cNvSpPr/>
          <p:nvPr/>
        </p:nvSpPr>
        <p:spPr>
          <a:xfrm>
            <a:off x="6675120" y="5230368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50" dirty="0">
                <a:solidFill>
                  <a:srgbClr val="E7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axes retenus ressortent automatiquement à la préparation suivante. La boucle est bouclée.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FFBC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QU'IL FAUT RETENIR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une phrase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85800" y="1371600"/>
            <a:ext cx="10835640" cy="1463040"/>
          </a:xfrm>
          <a:prstGeom prst="roundRect">
            <a:avLst>
              <a:gd name="adj" fmla="val 5625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762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1005840" y="1371600"/>
            <a:ext cx="10195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 potentiel d'aujourd'hui devient la prévision de la semaine prochaine.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85800" y="3200400"/>
            <a:ext cx="3456432" cy="2743200"/>
          </a:xfrm>
          <a:prstGeom prst="roundRect">
            <a:avLst>
              <a:gd name="adj" fmla="val 3000"/>
            </a:avLst>
          </a:prstGeom>
          <a:solidFill>
            <a:srgbClr val="23201A"/>
          </a:solidFill>
          <a:ln w="31750">
            <a:solidFill>
              <a:srgbClr val="FFBC0D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1005840" y="3520440"/>
            <a:ext cx="777240" cy="777240"/>
          </a:xfrm>
          <a:prstGeom prst="roundRect">
            <a:avLst>
              <a:gd name="adj" fmla="val 10588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8" name="Image 0" descr="icons/cycle_pa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833" y="369143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05840" y="4480560"/>
            <a:ext cx="28163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7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casse le cercle vicieux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005840" y="5120640"/>
            <a:ext cx="2862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potentiel n'est pas une perte : c'est la donnée qui fait monter la prévision.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370832" y="3200400"/>
            <a:ext cx="3456432" cy="2743200"/>
          </a:xfrm>
          <a:prstGeom prst="roundRect">
            <a:avLst>
              <a:gd name="adj" fmla="val 3000"/>
            </a:avLst>
          </a:prstGeom>
          <a:solidFill>
            <a:srgbClr val="23201A"/>
          </a:solidFill>
          <a:ln w="31750">
            <a:solidFill>
              <a:srgbClr val="FFBC0D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Shape 9"/>
          <p:cNvSpPr/>
          <p:nvPr/>
        </p:nvSpPr>
        <p:spPr>
          <a:xfrm>
            <a:off x="4690872" y="3520440"/>
            <a:ext cx="777240" cy="777240"/>
          </a:xfrm>
          <a:prstGeom prst="roundRect">
            <a:avLst>
              <a:gd name="adj" fmla="val 10588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3" name="Image 1" descr="icons/prepa_pap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1865" y="3691433"/>
            <a:ext cx="435254" cy="435254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690872" y="4480560"/>
            <a:ext cx="28163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7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quart = 3 gestes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4690872" y="5120640"/>
            <a:ext cx="2862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Préparer, piloter ¼h par ¼h, analyser — puis reporter et recommencer.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8055864" y="3200400"/>
            <a:ext cx="3456432" cy="2743200"/>
          </a:xfrm>
          <a:prstGeom prst="roundRect">
            <a:avLst>
              <a:gd name="adj" fmla="val 3000"/>
            </a:avLst>
          </a:prstGeom>
          <a:solidFill>
            <a:srgbClr val="23201A"/>
          </a:solidFill>
          <a:ln w="31750">
            <a:solidFill>
              <a:srgbClr val="FFBC0D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Shape 13"/>
          <p:cNvSpPr/>
          <p:nvPr/>
        </p:nvSpPr>
        <p:spPr>
          <a:xfrm>
            <a:off x="8375904" y="3520440"/>
            <a:ext cx="777240" cy="777240"/>
          </a:xfrm>
          <a:prstGeom prst="roundRect">
            <a:avLst>
              <a:gd name="adj" fmla="val 10588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2" descr="icons/book_pap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6897" y="3691433"/>
            <a:ext cx="435254" cy="43525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75904" y="4480560"/>
            <a:ext cx="28163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700" b="1" dirty="0" err="1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C’est</a:t>
            </a:r>
            <a:r>
              <a:rPr lang="en-US" sz="17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un </a:t>
            </a:r>
            <a:r>
              <a:rPr lang="en-US" sz="1700" b="1" dirty="0" err="1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outils</a:t>
            </a:r>
            <a:r>
              <a:rPr lang="en-US" sz="17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…pas </a:t>
            </a:r>
            <a:r>
              <a:rPr lang="en-US" sz="1700" b="1" dirty="0" err="1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</a:t>
            </a:r>
            <a:r>
              <a:rPr lang="en-US" sz="17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obligation</a:t>
            </a:r>
            <a:endParaRPr lang="en-US" sz="1700" dirty="0"/>
          </a:p>
        </p:txBody>
      </p:sp>
      <p:sp>
        <p:nvSpPr>
          <p:cNvPr id="20" name="Text 15"/>
          <p:cNvSpPr/>
          <p:nvPr/>
        </p:nvSpPr>
        <p:spPr>
          <a:xfrm>
            <a:off x="8375904" y="5011780"/>
            <a:ext cx="2862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chaque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outils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je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l’utilise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avec un but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cellui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chercher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le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potentiel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pas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un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outils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plus à </a:t>
            </a:r>
            <a:r>
              <a:rPr lang="en-US" sz="1350" dirty="0" err="1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utiliser</a:t>
            </a:r>
            <a:r>
              <a:rPr lang="en-US" sz="1350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304ED1-19E0-7266-40FA-40CF527A3E11}"/>
              </a:ext>
            </a:extLst>
          </p:cNvPr>
          <p:cNvSpPr txBox="1"/>
          <p:nvPr/>
        </p:nvSpPr>
        <p:spPr>
          <a:xfrm>
            <a:off x="1028700" y="1293338"/>
            <a:ext cx="9639300" cy="3274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vous de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jouer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 descr="9+ Blank iphone screen Free Stock Photos - StockFreeImages">
            <a:extLst>
              <a:ext uri="{FF2B5EF4-FFF2-40B4-BE49-F238E27FC236}">
                <a16:creationId xmlns:a16="http://schemas.microsoft.com/office/drawing/2014/main" id="{4362A50C-4265-A885-F25B-4FDE6E37D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913" y="551962"/>
            <a:ext cx="4474475" cy="447447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2F2EBC0-CEC5-88F1-57D9-BF89A2BCC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093" y="1114377"/>
            <a:ext cx="1661332" cy="147584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C25EA9-0A7B-DC31-8254-76CAD578F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151" y="2671686"/>
            <a:ext cx="1580293" cy="20591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1073D64-86E7-8790-750D-A28B246CF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0004" y="2961000"/>
            <a:ext cx="1613092" cy="163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29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B45139E1-564F-1E33-88B6-B8402B29CC5D}"/>
              </a:ext>
            </a:extLst>
          </p:cNvPr>
          <p:cNvGrpSpPr/>
          <p:nvPr/>
        </p:nvGrpSpPr>
        <p:grpSpPr>
          <a:xfrm>
            <a:off x="701035" y="759064"/>
            <a:ext cx="10739851" cy="4909353"/>
            <a:chOff x="858882" y="655648"/>
            <a:chExt cx="10341583" cy="4621023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728349C-8890-3A77-EC8A-C07919DCF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8882" y="655648"/>
              <a:ext cx="10337076" cy="4621023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87D7D83-4816-A9F9-9A90-66BFDC6F7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389" y="4275768"/>
              <a:ext cx="10337076" cy="992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1098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48BB1A-B1AF-0052-3325-2960B1FA7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938FAFB-8B9B-4CF6-5985-BBDD90ACEA9D}"/>
              </a:ext>
            </a:extLst>
          </p:cNvPr>
          <p:cNvSpPr/>
          <p:nvPr/>
        </p:nvSpPr>
        <p:spPr>
          <a:xfrm>
            <a:off x="685800" y="640080"/>
            <a:ext cx="1051560" cy="1051560"/>
          </a:xfrm>
          <a:prstGeom prst="roundRect">
            <a:avLst>
              <a:gd name="adj" fmla="val 7826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3" name="Image 0" descr="icons/compass_ink.png">
            <a:extLst>
              <a:ext uri="{FF2B5EF4-FFF2-40B4-BE49-F238E27FC236}">
                <a16:creationId xmlns:a16="http://schemas.microsoft.com/office/drawing/2014/main" id="{CEEEA98C-3187-B48F-570C-838ADE99F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143" y="871423"/>
            <a:ext cx="588874" cy="588874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83166203-E4CD-C092-05A2-AD366850AB14}"/>
              </a:ext>
            </a:extLst>
          </p:cNvPr>
          <p:cNvSpPr/>
          <p:nvPr/>
        </p:nvSpPr>
        <p:spPr>
          <a:xfrm>
            <a:off x="1965960" y="786384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00" dirty="0">
                <a:solidFill>
                  <a:srgbClr val="FFBC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OUTIL DE PILOTAGE DU QUART</a:t>
            </a:r>
            <a:endParaRPr lang="en-US" sz="13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D70CAA04-94B4-2136-6269-781EB9A7D040}"/>
              </a:ext>
            </a:extLst>
          </p:cNvPr>
          <p:cNvSpPr/>
          <p:nvPr/>
        </p:nvSpPr>
        <p:spPr>
          <a:xfrm>
            <a:off x="685800" y="2148840"/>
            <a:ext cx="8869680" cy="1691640"/>
          </a:xfrm>
          <a:prstGeom prst="roundRect">
            <a:avLst>
              <a:gd name="adj" fmla="val 4865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889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6748834-AA7B-9720-79DA-CFFC5C45A984}"/>
              </a:ext>
            </a:extLst>
          </p:cNvPr>
          <p:cNvSpPr/>
          <p:nvPr/>
        </p:nvSpPr>
        <p:spPr>
          <a:xfrm>
            <a:off x="960120" y="2286000"/>
            <a:ext cx="84124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600" b="1" kern="0" spc="50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GPS MANAGER</a:t>
            </a:r>
            <a:endParaRPr lang="en-US" sz="66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CDA4B06-1B8E-3BB8-62D9-C29ABE974753}"/>
              </a:ext>
            </a:extLst>
          </p:cNvPr>
          <p:cNvSpPr/>
          <p:nvPr/>
        </p:nvSpPr>
        <p:spPr>
          <a:xfrm>
            <a:off x="731520" y="41605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Piloter le quart. Transformer le potentiel en prévision.</a:t>
            </a:r>
            <a:endParaRPr lang="en-US" sz="24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5684B78-D467-6FCE-347E-E4AF5DB50E07}"/>
              </a:ext>
            </a:extLst>
          </p:cNvPr>
          <p:cNvSpPr/>
          <p:nvPr/>
        </p:nvSpPr>
        <p:spPr>
          <a:xfrm>
            <a:off x="731520" y="4892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C9C2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potentiel d'aujourd'hui devient la prévision de la semaine prochaine.</a:t>
            </a:r>
            <a:endParaRPr lang="en-US" sz="16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3D7552B8-2F46-A133-D15D-7CA451AEFB58}"/>
              </a:ext>
            </a:extLst>
          </p:cNvPr>
          <p:cNvSpPr/>
          <p:nvPr/>
        </p:nvSpPr>
        <p:spPr>
          <a:xfrm>
            <a:off x="685800" y="5806440"/>
            <a:ext cx="4480560" cy="566928"/>
          </a:xfrm>
          <a:prstGeom prst="roundRect">
            <a:avLst>
              <a:gd name="adj" fmla="val 14516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508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3777EC1F-7120-6AEB-95A8-4678BB6158BB}"/>
              </a:ext>
            </a:extLst>
          </p:cNvPr>
          <p:cNvSpPr/>
          <p:nvPr/>
        </p:nvSpPr>
        <p:spPr>
          <a:xfrm>
            <a:off x="868680" y="5806440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Présentation à l'équipe · Guide de l'utilisateur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31196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PROBLÈME QU'ON VEUT CASSER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Pourquoi les ventes plafonnent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58368" y="12344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Chaque semaine, on bâtit la prévision à partir d'un réel déjà bridé. Résultat : elle ne monte jamais.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3246120" cy="1737360"/>
          </a:xfrm>
          <a:prstGeom prst="roundRect">
            <a:avLst>
              <a:gd name="adj" fmla="val 4737"/>
            </a:avLst>
          </a:prstGeom>
          <a:solidFill>
            <a:srgbClr val="F4EFE4"/>
          </a:solidFill>
          <a:ln w="38100">
            <a:solidFill>
              <a:srgbClr val="C8102E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941832" y="2423160"/>
            <a:ext cx="658368" cy="658368"/>
          </a:xfrm>
          <a:prstGeom prst="roundRect">
            <a:avLst>
              <a:gd name="adj" fmla="val 12500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941832" y="242316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737360" y="2459736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Prévision sous-évaluée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60120" y="320040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prévoit trop bas pour le rush à venir.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904488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810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→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4480560" y="2148840"/>
            <a:ext cx="3246120" cy="1737360"/>
          </a:xfrm>
          <a:prstGeom prst="roundRect">
            <a:avLst>
              <a:gd name="adj" fmla="val 4737"/>
            </a:avLst>
          </a:prstGeom>
          <a:solidFill>
            <a:srgbClr val="F4EFE4"/>
          </a:solidFill>
          <a:ln w="38100">
            <a:solidFill>
              <a:srgbClr val="C8102E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Shape 10"/>
          <p:cNvSpPr/>
          <p:nvPr/>
        </p:nvSpPr>
        <p:spPr>
          <a:xfrm>
            <a:off x="4736592" y="2423160"/>
            <a:ext cx="658368" cy="658368"/>
          </a:xfrm>
          <a:prstGeom prst="roundRect">
            <a:avLst>
              <a:gd name="adj" fmla="val 12500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4736592" y="242316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5532120" y="2459736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Sous-effectif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754880" y="320040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L'équipe placée ne suffit pas à absorber la demande.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7699248" y="2743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8102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→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8275320" y="2148840"/>
            <a:ext cx="3246120" cy="1737360"/>
          </a:xfrm>
          <a:prstGeom prst="roundRect">
            <a:avLst>
              <a:gd name="adj" fmla="val 4737"/>
            </a:avLst>
          </a:prstGeom>
          <a:solidFill>
            <a:srgbClr val="F4EFE4"/>
          </a:solidFill>
          <a:ln w="38100">
            <a:solidFill>
              <a:srgbClr val="C8102E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Shape 16"/>
          <p:cNvSpPr/>
          <p:nvPr/>
        </p:nvSpPr>
        <p:spPr>
          <a:xfrm>
            <a:off x="8531352" y="2423160"/>
            <a:ext cx="658368" cy="658368"/>
          </a:xfrm>
          <a:prstGeom prst="roundRect">
            <a:avLst>
              <a:gd name="adj" fmla="val 12500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8531352" y="242316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9326880" y="2459736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Transactions plafonnées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549640" y="3200400"/>
            <a:ext cx="2697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 clients attendent ou partent : le réel reste bridé.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85800" y="4343400"/>
            <a:ext cx="10835640" cy="868680"/>
          </a:xfrm>
          <a:prstGeom prst="roundRect">
            <a:avLst>
              <a:gd name="adj" fmla="val 9474"/>
            </a:avLst>
          </a:prstGeom>
          <a:solidFill>
            <a:srgbClr val="15110A"/>
          </a:solidFill>
          <a:ln w="12700">
            <a:solidFill>
              <a:srgbClr val="15110A"/>
            </a:solidFill>
            <a:prstDash val="solid"/>
          </a:ln>
          <a:effectLst>
            <a:outerShdw blurRad="101600" dist="508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3" name="Image 0" descr="icons/cycle_jaun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526280"/>
            <a:ext cx="502920" cy="50292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1600200" y="4343400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 et ça recommence : la semaine suivante, on repart de ce réel bridé. </a:t>
            </a:r>
          </a:p>
          <a:p>
            <a:pPr marL="0" indent="0" algn="l">
              <a:buNone/>
            </a:pPr>
            <a:r>
              <a:rPr lang="en-US" sz="1550" b="1" dirty="0">
                <a:solidFill>
                  <a:srgbClr val="F4EF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cercle vicieux s'auto-entretient.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1F8A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L'IDÉE CLÉ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potentiel devient la prévision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4434840" cy="4663440"/>
          </a:xfrm>
          <a:prstGeom prst="roundRect">
            <a:avLst>
              <a:gd name="adj" fmla="val 1856"/>
            </a:avLst>
          </a:prstGeom>
          <a:solidFill>
            <a:srgbClr val="1F8A4C"/>
          </a:solidFill>
          <a:ln w="34925">
            <a:solidFill>
              <a:srgbClr val="15110A"/>
            </a:solidFill>
            <a:prstDash val="solid"/>
          </a:ln>
          <a:effectLst>
            <a:outerShdw blurRad="101600" dist="762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icons/target_pa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560" y="1783080"/>
            <a:ext cx="868680" cy="8686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5840" y="2788920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26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Un bon rush, c'est un potentiel à zéro.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1005840" y="4160520"/>
            <a:ext cx="37947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500" dirty="0">
                <a:solidFill>
                  <a:srgbClr val="E7F1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Chaque client servi au moment où il se présente. Le potentiel manqué, on ne le jette pas : on le reporte sur la prévision S+1.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532120" y="1417320"/>
            <a:ext cx="5989320" cy="1024128"/>
          </a:xfrm>
          <a:prstGeom prst="roundRect">
            <a:avLst>
              <a:gd name="adj" fmla="val 8036"/>
            </a:avLst>
          </a:prstGeom>
          <a:solidFill>
            <a:srgbClr val="F4EFE4"/>
          </a:solidFill>
          <a:ln w="34925">
            <a:solidFill>
              <a:srgbClr val="1F8A4C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5733288" y="1636776"/>
            <a:ext cx="585216" cy="585216"/>
          </a:xfrm>
          <a:prstGeom prst="roundRect">
            <a:avLst>
              <a:gd name="adj" fmla="val 14063"/>
            </a:avLst>
          </a:prstGeom>
          <a:solidFill>
            <a:srgbClr val="1F8A4C"/>
          </a:solidFill>
          <a:ln w="12700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5733288" y="1636776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6464808" y="1563624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Mesurer le potentiel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464808" y="1965960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clients qui ont attendu ou renoncé, ¼h par ¼h.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532120" y="2624328"/>
            <a:ext cx="5989320" cy="1024128"/>
          </a:xfrm>
          <a:prstGeom prst="roundRect">
            <a:avLst>
              <a:gd name="adj" fmla="val 8036"/>
            </a:avLst>
          </a:prstGeom>
          <a:solidFill>
            <a:srgbClr val="F4EFE4"/>
          </a:solidFill>
          <a:ln w="34925">
            <a:solidFill>
              <a:srgbClr val="1F8A4C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1"/>
          <p:cNvSpPr/>
          <p:nvPr/>
        </p:nvSpPr>
        <p:spPr>
          <a:xfrm>
            <a:off x="5733288" y="2843784"/>
            <a:ext cx="585216" cy="585216"/>
          </a:xfrm>
          <a:prstGeom prst="roundRect">
            <a:avLst>
              <a:gd name="adj" fmla="val 14063"/>
            </a:avLst>
          </a:prstGeom>
          <a:solidFill>
            <a:srgbClr val="1F8A4C"/>
          </a:solidFill>
          <a:ln w="12700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5733288" y="2843784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600" dirty="0"/>
          </a:p>
        </p:txBody>
      </p:sp>
      <p:sp>
        <p:nvSpPr>
          <p:cNvPr id="16" name="Text 13"/>
          <p:cNvSpPr/>
          <p:nvPr/>
        </p:nvSpPr>
        <p:spPr>
          <a:xfrm>
            <a:off x="6464808" y="2770632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Reporter sur la prévision S+1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6464808" y="3172968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potentiel devient la prévision de la semaine prochaine.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532120" y="3831336"/>
            <a:ext cx="5989320" cy="1024128"/>
          </a:xfrm>
          <a:prstGeom prst="roundRect">
            <a:avLst>
              <a:gd name="adj" fmla="val 8036"/>
            </a:avLst>
          </a:prstGeom>
          <a:solidFill>
            <a:srgbClr val="F4EFE4"/>
          </a:solidFill>
          <a:ln w="34925">
            <a:solidFill>
              <a:srgbClr val="1F8A4C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9" name="Shape 16"/>
          <p:cNvSpPr/>
          <p:nvPr/>
        </p:nvSpPr>
        <p:spPr>
          <a:xfrm>
            <a:off x="5733288" y="4050792"/>
            <a:ext cx="585216" cy="585216"/>
          </a:xfrm>
          <a:prstGeom prst="roundRect">
            <a:avLst>
              <a:gd name="adj" fmla="val 14063"/>
            </a:avLst>
          </a:prstGeom>
          <a:solidFill>
            <a:srgbClr val="1F8A4C"/>
          </a:solidFill>
          <a:ln w="12700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Text 17"/>
          <p:cNvSpPr/>
          <p:nvPr/>
        </p:nvSpPr>
        <p:spPr>
          <a:xfrm>
            <a:off x="5733288" y="405079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600" dirty="0"/>
          </a:p>
        </p:txBody>
      </p:sp>
      <p:sp>
        <p:nvSpPr>
          <p:cNvPr id="21" name="Text 18"/>
          <p:cNvSpPr/>
          <p:nvPr/>
        </p:nvSpPr>
        <p:spPr>
          <a:xfrm>
            <a:off x="6464808" y="397764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Dimensionner l'effectif</a:t>
            </a:r>
            <a:endParaRPr lang="en-US" sz="1650" dirty="0"/>
          </a:p>
        </p:txBody>
      </p:sp>
      <p:sp>
        <p:nvSpPr>
          <p:cNvPr id="22" name="Text 19"/>
          <p:cNvSpPr/>
          <p:nvPr/>
        </p:nvSpPr>
        <p:spPr>
          <a:xfrm>
            <a:off x="6464808" y="4379976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planifie pour la vraie demande, pas pour le réel bridé.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5532120" y="5038344"/>
            <a:ext cx="5989320" cy="1024128"/>
          </a:xfrm>
          <a:prstGeom prst="roundRect">
            <a:avLst>
              <a:gd name="adj" fmla="val 8036"/>
            </a:avLst>
          </a:prstGeom>
          <a:solidFill>
            <a:srgbClr val="F4EFE4"/>
          </a:solidFill>
          <a:ln w="34925">
            <a:solidFill>
              <a:srgbClr val="1F8A4C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1"/>
          <p:cNvSpPr/>
          <p:nvPr/>
        </p:nvSpPr>
        <p:spPr>
          <a:xfrm>
            <a:off x="5733288" y="5257800"/>
            <a:ext cx="585216" cy="585216"/>
          </a:xfrm>
          <a:prstGeom prst="roundRect">
            <a:avLst>
              <a:gd name="adj" fmla="val 14063"/>
            </a:avLst>
          </a:prstGeom>
          <a:solidFill>
            <a:srgbClr val="1F8A4C"/>
          </a:solidFill>
          <a:ln w="12700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5" name="Text 22"/>
          <p:cNvSpPr/>
          <p:nvPr/>
        </p:nvSpPr>
        <p:spPr>
          <a:xfrm>
            <a:off x="5733288" y="525780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600" dirty="0"/>
          </a:p>
        </p:txBody>
      </p:sp>
      <p:sp>
        <p:nvSpPr>
          <p:cNvPr id="26" name="Text 23"/>
          <p:cNvSpPr/>
          <p:nvPr/>
        </p:nvSpPr>
        <p:spPr>
          <a:xfrm>
            <a:off x="6464808" y="5184648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Servir plus de clients</a:t>
            </a:r>
            <a:endParaRPr lang="en-US" sz="1650" dirty="0"/>
          </a:p>
        </p:txBody>
      </p:sp>
      <p:sp>
        <p:nvSpPr>
          <p:cNvPr id="27" name="Text 24"/>
          <p:cNvSpPr/>
          <p:nvPr/>
        </p:nvSpPr>
        <p:spPr>
          <a:xfrm>
            <a:off x="6464808" y="5586984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réel monte — et la mesure suivante est plus juste.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PARLER LE MÊME LANGAGE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vocabulaire à partager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85800" y="1371600"/>
            <a:ext cx="5349240" cy="1783080"/>
          </a:xfrm>
          <a:prstGeom prst="roundRect">
            <a:avLst>
              <a:gd name="adj" fmla="val 4615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941832" y="1645920"/>
            <a:ext cx="777240" cy="777240"/>
          </a:xfrm>
          <a:prstGeom prst="roundRect">
            <a:avLst>
              <a:gd name="adj" fmla="val 10588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6" name="Image 0" descr="icons/clock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825" y="1816913"/>
            <a:ext cx="435254" cy="4352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92808" y="1664208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60120" y="2468880"/>
            <a:ext cx="4800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endParaRPr lang="en-US" sz="1350" dirty="0">
              <a:solidFill>
                <a:srgbClr val="5A5445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2000"/>
              </a:lnSpc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service qu'on pilote, de la préparation à l'analyse.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55080" y="1371600"/>
            <a:ext cx="5349240" cy="1783080"/>
          </a:xfrm>
          <a:prstGeom prst="roundRect">
            <a:avLst>
              <a:gd name="adj" fmla="val 4615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7"/>
          <p:cNvSpPr/>
          <p:nvPr/>
        </p:nvSpPr>
        <p:spPr>
          <a:xfrm>
            <a:off x="6611112" y="1645920"/>
            <a:ext cx="777240" cy="777240"/>
          </a:xfrm>
          <a:prstGeom prst="roundRect">
            <a:avLst>
              <a:gd name="adj" fmla="val 10588"/>
            </a:avLst>
          </a:prstGeom>
          <a:solidFill>
            <a:srgbClr val="C8102E"/>
          </a:solidFill>
          <a:ln w="34925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1" name="Image 1" descr="icons/danger_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2105" y="1816913"/>
            <a:ext cx="435254" cy="43525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62088" y="1664208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TRANSACTIONS MANQUÉES · TAC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6629400" y="2434800"/>
            <a:ext cx="4800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endParaRPr lang="en-US" sz="1350" dirty="0">
              <a:solidFill>
                <a:srgbClr val="5A5445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2000"/>
              </a:lnSpc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clients qu'on aurait pu servir, mais qui ont attendu ou sont partis.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685800" y="3474720"/>
            <a:ext cx="5349240" cy="1783080"/>
          </a:xfrm>
          <a:prstGeom prst="roundRect">
            <a:avLst>
              <a:gd name="adj" fmla="val 4615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Shape 11"/>
          <p:cNvSpPr/>
          <p:nvPr/>
        </p:nvSpPr>
        <p:spPr>
          <a:xfrm>
            <a:off x="941832" y="3749040"/>
            <a:ext cx="777240" cy="777240"/>
          </a:xfrm>
          <a:prstGeom prst="roundRect">
            <a:avLst>
              <a:gd name="adj" fmla="val 10588"/>
            </a:avLst>
          </a:prstGeom>
          <a:solidFill>
            <a:srgbClr val="1F8A4C"/>
          </a:solidFill>
          <a:ln w="34925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2" descr="icons/target_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825" y="3920033"/>
            <a:ext cx="435254" cy="43525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92808" y="3767328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POTENTIEL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960120" y="4572000"/>
            <a:ext cx="4800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endParaRPr lang="en-US" sz="1350" dirty="0">
              <a:solidFill>
                <a:srgbClr val="5A5445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2000"/>
              </a:lnSpc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capacité inexploitée du restaurant, ¼h par ¼h.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55080" y="3474720"/>
            <a:ext cx="5349240" cy="1783080"/>
          </a:xfrm>
          <a:prstGeom prst="roundRect">
            <a:avLst>
              <a:gd name="adj" fmla="val 4615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5"/>
          <p:cNvSpPr/>
          <p:nvPr/>
        </p:nvSpPr>
        <p:spPr>
          <a:xfrm>
            <a:off x="6611112" y="3749040"/>
            <a:ext cx="777240" cy="777240"/>
          </a:xfrm>
          <a:prstGeom prst="roundRect">
            <a:avLst>
              <a:gd name="adj" fmla="val 10588"/>
            </a:avLst>
          </a:prstGeom>
          <a:solidFill>
            <a:srgbClr val="2F6FB0"/>
          </a:solidFill>
          <a:ln w="34925">
            <a:solidFill>
              <a:srgbClr val="15110A"/>
            </a:solidFill>
            <a:prstDash val="solid"/>
          </a:ln>
          <a:effectLst>
            <a:outerShdw blurRad="101600" dist="381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1" name="Image 3" descr="icons/analyse_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2105" y="3920033"/>
            <a:ext cx="435254" cy="43525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62088" y="3767328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65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TAUX DE RÉALISATION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6629400" y="4572000"/>
            <a:ext cx="4800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endParaRPr lang="en-US" sz="1350" dirty="0">
              <a:solidFill>
                <a:srgbClr val="5A5445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2000"/>
              </a:lnSpc>
              <a:buNone/>
            </a:pPr>
            <a:r>
              <a:rPr lang="en-US" sz="1350" dirty="0" err="1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Réel</a:t>
            </a: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÷ Prévision S+1 : est-ce qu'on a tenu la prévision ?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685800" y="5257800"/>
            <a:ext cx="10835640" cy="822960"/>
          </a:xfrm>
          <a:prstGeom prst="roundRect">
            <a:avLst>
              <a:gd name="adj" fmla="val 10000"/>
            </a:avLst>
          </a:prstGeom>
          <a:solidFill>
            <a:srgbClr val="15110A"/>
          </a:solidFill>
          <a:ln w="12700">
            <a:solidFill>
              <a:srgbClr val="15110A"/>
            </a:solidFill>
            <a:prstDash val="solid"/>
          </a:ln>
          <a:effectLst>
            <a:outerShdw blurRad="101600" dist="508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5" name="Text 19"/>
          <p:cNvSpPr/>
          <p:nvPr/>
        </p:nvSpPr>
        <p:spPr>
          <a:xfrm>
            <a:off x="914400" y="5257800"/>
            <a:ext cx="10424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VUE D'ENSEMBLE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quart, trois étapes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85800" y="1600200"/>
            <a:ext cx="3383280" cy="3931920"/>
          </a:xfrm>
          <a:prstGeom prst="roundRect">
            <a:avLst>
              <a:gd name="adj" fmla="val 2432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762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822960" y="1737360"/>
            <a:ext cx="1188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5400" dirty="0"/>
          </a:p>
        </p:txBody>
      </p:sp>
      <p:pic>
        <p:nvPicPr>
          <p:cNvPr id="6" name="Image 0" descr="icons/prepa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760" y="1920240"/>
            <a:ext cx="1051560" cy="10515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78408" y="34290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kern="0" spc="50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PRÉPARATION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978408" y="41605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 règle et je prévois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050792" y="3291840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→</a:t>
            </a:r>
            <a:endParaRPr lang="en-US" sz="3000" dirty="0"/>
          </a:p>
        </p:txBody>
      </p:sp>
      <p:sp>
        <p:nvSpPr>
          <p:cNvPr id="10" name="Shape 7"/>
          <p:cNvSpPr/>
          <p:nvPr/>
        </p:nvSpPr>
        <p:spPr>
          <a:xfrm>
            <a:off x="4407408" y="1600200"/>
            <a:ext cx="3383280" cy="3931920"/>
          </a:xfrm>
          <a:prstGeom prst="roundRect">
            <a:avLst>
              <a:gd name="adj" fmla="val 2432"/>
            </a:avLst>
          </a:prstGeom>
          <a:solidFill>
            <a:srgbClr val="C8102E"/>
          </a:solidFill>
          <a:ln w="34925">
            <a:solidFill>
              <a:srgbClr val="15110A"/>
            </a:solidFill>
            <a:prstDash val="solid"/>
          </a:ln>
          <a:effectLst>
            <a:outerShdw blurRad="101600" dist="762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4544568" y="1737360"/>
            <a:ext cx="1188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5400" dirty="0"/>
          </a:p>
        </p:txBody>
      </p:sp>
      <p:pic>
        <p:nvPicPr>
          <p:cNvPr id="12" name="Image 1" descr="icons/rush_pap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3368" y="1920240"/>
            <a:ext cx="1051560" cy="10515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00016" y="34290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kern="0" spc="50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RUSH</a:t>
            </a:r>
            <a:endParaRPr lang="en-US" sz="2600" dirty="0"/>
          </a:p>
        </p:txBody>
      </p:sp>
      <p:sp>
        <p:nvSpPr>
          <p:cNvPr id="14" name="Text 10"/>
          <p:cNvSpPr/>
          <p:nvPr/>
        </p:nvSpPr>
        <p:spPr>
          <a:xfrm>
            <a:off x="4700016" y="41605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1E9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 pilote ¼h par ¼h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7772400" y="3291840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→</a:t>
            </a:r>
            <a:endParaRPr lang="en-US" sz="3000" dirty="0"/>
          </a:p>
        </p:txBody>
      </p:sp>
      <p:sp>
        <p:nvSpPr>
          <p:cNvPr id="16" name="Shape 12"/>
          <p:cNvSpPr/>
          <p:nvPr/>
        </p:nvSpPr>
        <p:spPr>
          <a:xfrm>
            <a:off x="8129016" y="1600200"/>
            <a:ext cx="3383280" cy="3931920"/>
          </a:xfrm>
          <a:prstGeom prst="roundRect">
            <a:avLst>
              <a:gd name="adj" fmla="val 2432"/>
            </a:avLst>
          </a:prstGeom>
          <a:solidFill>
            <a:srgbClr val="1F8A4C"/>
          </a:solidFill>
          <a:ln w="34925">
            <a:solidFill>
              <a:srgbClr val="15110A"/>
            </a:solidFill>
            <a:prstDash val="solid"/>
          </a:ln>
          <a:effectLst>
            <a:outerShdw blurRad="101600" dist="762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Text 13"/>
          <p:cNvSpPr/>
          <p:nvPr/>
        </p:nvSpPr>
        <p:spPr>
          <a:xfrm>
            <a:off x="8266176" y="1737360"/>
            <a:ext cx="1188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5400" dirty="0"/>
          </a:p>
        </p:txBody>
      </p:sp>
      <p:pic>
        <p:nvPicPr>
          <p:cNvPr id="18" name="Image 2" descr="icons/analyse_pap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4976" y="1920240"/>
            <a:ext cx="1051560" cy="105156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421624" y="342900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kern="0" spc="50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ANALYSE</a:t>
            </a:r>
            <a:endParaRPr lang="en-US" sz="2600" dirty="0"/>
          </a:p>
        </p:txBody>
      </p:sp>
      <p:sp>
        <p:nvSpPr>
          <p:cNvPr id="20" name="Text 15"/>
          <p:cNvSpPr/>
          <p:nvPr/>
        </p:nvSpPr>
        <p:spPr>
          <a:xfrm>
            <a:off x="8421624" y="41605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1E9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 mesure et je décide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C9BC0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ÉTAPE 1 · AVANT LE COUP DE FEU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Préparation — je règle et je prévois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85800" y="1463040"/>
            <a:ext cx="3429000" cy="4617720"/>
          </a:xfrm>
          <a:prstGeom prst="roundRect">
            <a:avLst>
              <a:gd name="adj" fmla="val 2400"/>
            </a:avLst>
          </a:prstGeom>
          <a:solidFill>
            <a:srgbClr val="FFBC0D"/>
          </a:solidFill>
          <a:ln w="34925">
            <a:solidFill>
              <a:srgbClr val="15110A"/>
            </a:solidFill>
            <a:prstDash val="solid"/>
          </a:ln>
          <a:effectLst>
            <a:outerShdw blurRad="101600" dist="762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icons/prepa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1828800"/>
            <a:ext cx="1051560" cy="10515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51560" y="3063240"/>
            <a:ext cx="2834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25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Tout se joue</a:t>
            </a:r>
            <a:endParaRPr lang="en-US" sz="2500" dirty="0"/>
          </a:p>
          <a:p>
            <a:pPr marL="0" indent="0" algn="l">
              <a:lnSpc>
                <a:spcPct val="95000"/>
              </a:lnSpc>
              <a:buNone/>
            </a:pPr>
            <a:r>
              <a:rPr lang="en-US" sz="2500" b="1" dirty="0">
                <a:solidFill>
                  <a:srgbClr val="15110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avant le rush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1051560" y="434340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50" dirty="0">
                <a:solidFill>
                  <a:srgbClr val="5A4A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 préparation soignée, c'est un rush qu'on subit moins.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434840" y="1463040"/>
            <a:ext cx="7086600" cy="1051560"/>
          </a:xfrm>
          <a:prstGeom prst="roundRect">
            <a:avLst>
              <a:gd name="adj" fmla="val 7826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4654296" y="1682496"/>
            <a:ext cx="621792" cy="621792"/>
          </a:xfrm>
          <a:prstGeom prst="roundRect">
            <a:avLst>
              <a:gd name="adj" fmla="val 13235"/>
            </a:avLst>
          </a:prstGeom>
          <a:solidFill>
            <a:srgbClr val="ECE5D4"/>
          </a:solidFill>
          <a:ln w="34925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1" descr="icons/prepa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1090" y="1819290"/>
            <a:ext cx="348204" cy="34820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0680" y="1627632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cadre du quart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5440680" y="2029968"/>
            <a:ext cx="5897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Restaurant, manager, horaires — retrouvés dans des listes, sans re-saisir.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4434840" y="2651760"/>
            <a:ext cx="7086600" cy="1051560"/>
          </a:xfrm>
          <a:prstGeom prst="roundRect">
            <a:avLst>
              <a:gd name="adj" fmla="val 7826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0"/>
          <p:cNvSpPr/>
          <p:nvPr/>
        </p:nvSpPr>
        <p:spPr>
          <a:xfrm>
            <a:off x="4654296" y="2871216"/>
            <a:ext cx="621792" cy="621792"/>
          </a:xfrm>
          <a:prstGeom prst="roundRect">
            <a:avLst>
              <a:gd name="adj" fmla="val 13235"/>
            </a:avLst>
          </a:prstGeom>
          <a:solidFill>
            <a:srgbClr val="ECE5D4"/>
          </a:solidFill>
          <a:ln w="34925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5" name="Image 2" descr="icons/analyse_in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1090" y="3008010"/>
            <a:ext cx="348204" cy="34820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440680" y="2816352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prévision, ¼h par ¼h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5440680" y="3218688"/>
            <a:ext cx="5897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saisit les transactions attendues sur chaque créneau du rush.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4434840" y="3840480"/>
            <a:ext cx="7086600" cy="1051560"/>
          </a:xfrm>
          <a:prstGeom prst="roundRect">
            <a:avLst>
              <a:gd name="adj" fmla="val 7826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9" name="Shape 14"/>
          <p:cNvSpPr/>
          <p:nvPr/>
        </p:nvSpPr>
        <p:spPr>
          <a:xfrm>
            <a:off x="4654296" y="4059936"/>
            <a:ext cx="621792" cy="621792"/>
          </a:xfrm>
          <a:prstGeom prst="roundRect">
            <a:avLst>
              <a:gd name="adj" fmla="val 13235"/>
            </a:avLst>
          </a:prstGeom>
          <a:solidFill>
            <a:srgbClr val="ECE5D4"/>
          </a:solidFill>
          <a:ln w="34925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icons/users_in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1090" y="4196730"/>
            <a:ext cx="348204" cy="34820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440680" y="4005072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L'effectif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5440680" y="4407408"/>
            <a:ext cx="5897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Effectif planifié et effectif réellement présent.</a:t>
            </a:r>
            <a:endParaRPr lang="en-US" sz="1300" dirty="0"/>
          </a:p>
        </p:txBody>
      </p:sp>
      <p:sp>
        <p:nvSpPr>
          <p:cNvPr id="23" name="Shape 17"/>
          <p:cNvSpPr/>
          <p:nvPr/>
        </p:nvSpPr>
        <p:spPr>
          <a:xfrm>
            <a:off x="4434840" y="5029200"/>
            <a:ext cx="7086600" cy="1051560"/>
          </a:xfrm>
          <a:prstGeom prst="roundRect">
            <a:avLst>
              <a:gd name="adj" fmla="val 7826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18"/>
          <p:cNvSpPr/>
          <p:nvPr/>
        </p:nvSpPr>
        <p:spPr>
          <a:xfrm>
            <a:off x="4654296" y="5248656"/>
            <a:ext cx="621792" cy="621792"/>
          </a:xfrm>
          <a:prstGeom prst="roundRect">
            <a:avLst>
              <a:gd name="adj" fmla="val 13235"/>
            </a:avLst>
          </a:prstGeom>
          <a:solidFill>
            <a:srgbClr val="ECE5D4"/>
          </a:solidFill>
          <a:ln w="34925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5" name="Image 4" descr="icons/pin_in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1090" y="5385450"/>
            <a:ext cx="348204" cy="34820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440680" y="5193792"/>
            <a:ext cx="5897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plan d'action du dernier quart</a:t>
            </a:r>
            <a:endParaRPr lang="en-US" sz="1600" dirty="0"/>
          </a:p>
        </p:txBody>
      </p:sp>
      <p:sp>
        <p:nvSpPr>
          <p:cNvPr id="27" name="Text 20"/>
          <p:cNvSpPr/>
          <p:nvPr/>
        </p:nvSpPr>
        <p:spPr>
          <a:xfrm>
            <a:off x="5440680" y="5596128"/>
            <a:ext cx="5897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s'affiche tout seul : on repart des priorités déjà identifiées.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25603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C81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ÉTAPE 2 · PENDANT LE SERVICE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384048"/>
            <a:ext cx="10972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40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— le contrôle, ¼h par ¼h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58368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À chaque ¼h qui vient de s'écouler, on relève cinq choses. Les trois photos clés guident le contrôle.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85800" y="1783080"/>
            <a:ext cx="10835640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868680" y="1956816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868680" y="19568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554480" y="1892808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Zones de danger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297680" y="1892808"/>
            <a:ext cx="5715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Ligne grillée, frites, boissons — et les ruptures qui en découlent.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9372600" y="2002536"/>
            <a:ext cx="1920240" cy="402336"/>
          </a:xfrm>
          <a:prstGeom prst="roundRect">
            <a:avLst>
              <a:gd name="adj" fmla="val 18182"/>
            </a:avLst>
          </a:prstGeom>
          <a:solidFill>
            <a:srgbClr val="FFBC0D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1" name="Image 0" descr="icons/camera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0616" y="2075688"/>
            <a:ext cx="256032" cy="25603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829800" y="2002536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&amp; Cook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85800" y="2729484"/>
            <a:ext cx="10835640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1"/>
          <p:cNvSpPr/>
          <p:nvPr/>
        </p:nvSpPr>
        <p:spPr>
          <a:xfrm>
            <a:off x="868680" y="2903220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868680" y="29032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1554480" y="2839212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Temps d'initiation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4297680" y="2839212"/>
            <a:ext cx="5715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Norme 50 s, à garder sous 70 s pour ne pas retarder la suite.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372600" y="2948940"/>
            <a:ext cx="1920240" cy="402336"/>
          </a:xfrm>
          <a:prstGeom prst="roundRect">
            <a:avLst>
              <a:gd name="adj" fmla="val 18182"/>
            </a:avLst>
          </a:prstGeom>
          <a:solidFill>
            <a:srgbClr val="FFBC0D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9" name="Image 1" descr="icons/camera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0616" y="3022092"/>
            <a:ext cx="256032" cy="256032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9829800" y="2948940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Écran QUAD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685800" y="3675888"/>
            <a:ext cx="10835640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Shape 18"/>
          <p:cNvSpPr/>
          <p:nvPr/>
        </p:nvSpPr>
        <p:spPr>
          <a:xfrm>
            <a:off x="868680" y="3849624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3" name="Text 19"/>
          <p:cNvSpPr/>
          <p:nvPr/>
        </p:nvSpPr>
        <p:spPr>
          <a:xfrm>
            <a:off x="868680" y="38496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200" dirty="0"/>
          </a:p>
        </p:txBody>
      </p:sp>
      <p:sp>
        <p:nvSpPr>
          <p:cNvPr id="24" name="Text 20"/>
          <p:cNvSpPr/>
          <p:nvPr/>
        </p:nvSpPr>
        <p:spPr>
          <a:xfrm>
            <a:off x="1554480" y="3785616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Temps de service</a:t>
            </a:r>
            <a:endParaRPr lang="en-US" sz="1600" dirty="0"/>
          </a:p>
        </p:txBody>
      </p:sp>
      <p:sp>
        <p:nvSpPr>
          <p:cNvPr id="25" name="Text 21"/>
          <p:cNvSpPr/>
          <p:nvPr/>
        </p:nvSpPr>
        <p:spPr>
          <a:xfrm>
            <a:off x="4297680" y="3785616"/>
            <a:ext cx="5715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OEPE au Drive (120 s) et R2P en salle (90 s), comparés à S-1.</a:t>
            </a:r>
            <a:endParaRPr lang="en-US" sz="1350" dirty="0"/>
          </a:p>
        </p:txBody>
      </p:sp>
      <p:sp>
        <p:nvSpPr>
          <p:cNvPr id="26" name="Shape 22"/>
          <p:cNvSpPr/>
          <p:nvPr/>
        </p:nvSpPr>
        <p:spPr>
          <a:xfrm>
            <a:off x="9372600" y="3895344"/>
            <a:ext cx="1920240" cy="402336"/>
          </a:xfrm>
          <a:prstGeom prst="roundRect">
            <a:avLst>
              <a:gd name="adj" fmla="val 18182"/>
            </a:avLst>
          </a:prstGeom>
          <a:solidFill>
            <a:srgbClr val="FFBC0D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7" name="Image 2" descr="icons/camera_i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0616" y="3968496"/>
            <a:ext cx="256032" cy="256032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9829800" y="3895344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</a:t>
            </a:r>
            <a:endParaRPr lang="en-US" sz="1200" dirty="0"/>
          </a:p>
        </p:txBody>
      </p:sp>
      <p:sp>
        <p:nvSpPr>
          <p:cNvPr id="29" name="Shape 24"/>
          <p:cNvSpPr/>
          <p:nvPr/>
        </p:nvSpPr>
        <p:spPr>
          <a:xfrm>
            <a:off x="685800" y="4622292"/>
            <a:ext cx="10835640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" name="Shape 25"/>
          <p:cNvSpPr/>
          <p:nvPr/>
        </p:nvSpPr>
        <p:spPr>
          <a:xfrm>
            <a:off x="868680" y="4796028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1" name="Text 26"/>
          <p:cNvSpPr/>
          <p:nvPr/>
        </p:nvSpPr>
        <p:spPr>
          <a:xfrm>
            <a:off x="868680" y="47960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200" dirty="0"/>
          </a:p>
        </p:txBody>
      </p:sp>
      <p:sp>
        <p:nvSpPr>
          <p:cNvPr id="32" name="Text 27"/>
          <p:cNvSpPr/>
          <p:nvPr/>
        </p:nvSpPr>
        <p:spPr>
          <a:xfrm>
            <a:off x="1554480" y="4732020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Transactions réelles</a:t>
            </a:r>
            <a:endParaRPr lang="en-US" sz="1600" dirty="0"/>
          </a:p>
        </p:txBody>
      </p:sp>
      <p:sp>
        <p:nvSpPr>
          <p:cNvPr id="33" name="Text 28"/>
          <p:cNvSpPr/>
          <p:nvPr/>
        </p:nvSpPr>
        <p:spPr>
          <a:xfrm>
            <a:off x="4297680" y="4732020"/>
            <a:ext cx="5715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Pré-rempli avec le prévu, ajustable selon ce qui s'est passé.</a:t>
            </a:r>
            <a:endParaRPr lang="en-US" sz="1350" dirty="0"/>
          </a:p>
        </p:txBody>
      </p:sp>
      <p:sp>
        <p:nvSpPr>
          <p:cNvPr id="34" name="Shape 29"/>
          <p:cNvSpPr/>
          <p:nvPr/>
        </p:nvSpPr>
        <p:spPr>
          <a:xfrm>
            <a:off x="685800" y="5568696"/>
            <a:ext cx="10835640" cy="841248"/>
          </a:xfrm>
          <a:prstGeom prst="roundRect">
            <a:avLst>
              <a:gd name="adj" fmla="val 9783"/>
            </a:avLst>
          </a:prstGeom>
          <a:solidFill>
            <a:srgbClr val="F4EFE4"/>
          </a:solidFill>
          <a:ln w="34925">
            <a:solidFill>
              <a:srgbClr val="15110A"/>
            </a:solidFill>
            <a:prstDash val="solid"/>
          </a:ln>
          <a:effectLst>
            <a:outerShdw blurRad="101600" dist="635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5" name="Shape 30"/>
          <p:cNvSpPr/>
          <p:nvPr/>
        </p:nvSpPr>
        <p:spPr>
          <a:xfrm>
            <a:off x="868680" y="5742432"/>
            <a:ext cx="502920" cy="502920"/>
          </a:xfrm>
          <a:prstGeom prst="roundRect">
            <a:avLst>
              <a:gd name="adj" fmla="val 14545"/>
            </a:avLst>
          </a:prstGeom>
          <a:solidFill>
            <a:srgbClr val="C8102E"/>
          </a:solidFill>
          <a:ln w="12700">
            <a:solidFill>
              <a:srgbClr val="15110A"/>
            </a:solidFill>
            <a:prstDash val="solid"/>
          </a:ln>
          <a:effectLst>
            <a:outerShdw blurRad="101600" dist="25400" dir="2700000" algn="bl" rotWithShape="0">
              <a:srgbClr val="15110A">
                <a:alpha val="10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6" name="Text 31"/>
          <p:cNvSpPr/>
          <p:nvPr/>
        </p:nvSpPr>
        <p:spPr>
          <a:xfrm>
            <a:off x="868680" y="57424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4EFE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200" dirty="0"/>
          </a:p>
        </p:txBody>
      </p:sp>
      <p:sp>
        <p:nvSpPr>
          <p:cNvPr id="37" name="Text 32"/>
          <p:cNvSpPr/>
          <p:nvPr/>
        </p:nvSpPr>
        <p:spPr>
          <a:xfrm>
            <a:off x="1554480" y="5678424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5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Potentiel</a:t>
            </a:r>
            <a:endParaRPr lang="en-US" sz="1600" dirty="0"/>
          </a:p>
        </p:txBody>
      </p:sp>
      <p:sp>
        <p:nvSpPr>
          <p:cNvPr id="38" name="Text 33"/>
          <p:cNvSpPr/>
          <p:nvPr/>
        </p:nvSpPr>
        <p:spPr>
          <a:xfrm>
            <a:off x="4297680" y="5678424"/>
            <a:ext cx="5715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A54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clients qui attendaient : écrans d'initiation, Drive, bornes.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1316</Words>
  <Application>Microsoft Office PowerPoint</Application>
  <PresentationFormat>Grand écran</PresentationFormat>
  <Paragraphs>169</Paragraphs>
  <Slides>13</Slides>
  <Notes>11</Notes>
  <HiddenSlides>1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Arial</vt:lpstr>
      <vt:lpstr>Arial Black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GPS Manager — présentation à l'équipe</dc:title>
  <dc:subject>PptxGenJS Presentation</dc:subject>
  <dc:creator>GPS Manager</dc:creator>
  <cp:lastModifiedBy>Mornais, Olivier (FR)</cp:lastModifiedBy>
  <cp:revision>1</cp:revision>
  <dcterms:created xsi:type="dcterms:W3CDTF">2026-07-15T06:06:58Z</dcterms:created>
  <dcterms:modified xsi:type="dcterms:W3CDTF">2026-07-20T03:15:47Z</dcterms:modified>
</cp:coreProperties>
</file>